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81" r:id="rId2"/>
    <p:sldId id="286" r:id="rId3"/>
    <p:sldId id="287" r:id="rId4"/>
    <p:sldId id="294" r:id="rId5"/>
    <p:sldId id="295" r:id="rId6"/>
    <p:sldId id="296" r:id="rId7"/>
    <p:sldId id="290" r:id="rId8"/>
    <p:sldId id="288" r:id="rId9"/>
    <p:sldId id="289" r:id="rId10"/>
    <p:sldId id="291" r:id="rId11"/>
    <p:sldId id="292" r:id="rId12"/>
    <p:sldId id="293" r:id="rId13"/>
    <p:sldId id="283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996">
          <p15:clr>
            <a:srgbClr val="A4A3A4"/>
          </p15:clr>
        </p15:guide>
        <p15:guide id="4" pos="2880">
          <p15:clr>
            <a:srgbClr val="A4A3A4"/>
          </p15:clr>
        </p15:guide>
        <p15:guide id="5" pos="5465">
          <p15:clr>
            <a:srgbClr val="A4A3A4"/>
          </p15:clr>
        </p15:guide>
        <p15:guide id="6" pos="5329">
          <p15:clr>
            <a:srgbClr val="A4A3A4"/>
          </p15:clr>
        </p15:guide>
        <p15:guide id="7" pos="431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  <a:srgbClr val="366092"/>
    <a:srgbClr val="273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 snapToObjects="1">
      <p:cViewPr varScale="1">
        <p:scale>
          <a:sx n="92" d="100"/>
          <a:sy n="92" d="100"/>
        </p:scale>
        <p:origin x="1374" y="90"/>
      </p:cViewPr>
      <p:guideLst>
        <p:guide orient="horz" pos="870"/>
        <p:guide orient="horz" pos="4032"/>
        <p:guide orient="horz" pos="996"/>
        <p:guide pos="2880"/>
        <p:guide pos="5465"/>
        <p:guide pos="5329"/>
        <p:guide pos="43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6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3F7D6D-E5C6-4ABB-B9C8-8A7C2480573C}" type="datetime1">
              <a:rPr lang="sv-SE"/>
              <a:pPr/>
              <a:t>2018-06-15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97E5E39-C7E0-43BD-9EDD-3A902B23D6B2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228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Arial" pitchFamily="34" charset="0"/>
      </a:defRPr>
    </a:lvl1pPr>
    <a:lvl2pPr marL="171450" indent="-171450" algn="l" rtl="0" eaLnBrk="0" fontAlgn="base" hangingPunct="0">
      <a:spcBef>
        <a:spcPts val="6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Arial" pitchFamily="34" charset="0"/>
      </a:defRPr>
    </a:lvl2pPr>
    <a:lvl3pPr marL="355600" indent="-177800" algn="l" rtl="0" eaLnBrk="0" fontAlgn="base" hangingPunct="0">
      <a:spcBef>
        <a:spcPts val="600"/>
      </a:spcBef>
      <a:spcAft>
        <a:spcPct val="0"/>
      </a:spcAft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Arial" pitchFamily="34" charset="0"/>
      </a:defRPr>
    </a:lvl3pPr>
    <a:lvl4pPr marL="534988" indent="-179388" algn="l" rtl="0" eaLnBrk="0" fontAlgn="base" hangingPunct="0">
      <a:spcBef>
        <a:spcPts val="600"/>
      </a:spcBef>
      <a:spcAft>
        <a:spcPct val="0"/>
      </a:spcAft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Arial" pitchFamily="34" charset="0"/>
      </a:defRPr>
    </a:lvl4pPr>
    <a:lvl5pPr marL="712788" indent="-177800" algn="l" rtl="0" eaLnBrk="0" fontAlgn="base" hangingPunct="0">
      <a:spcBef>
        <a:spcPts val="600"/>
      </a:spcBef>
      <a:spcAft>
        <a:spcPct val="0"/>
      </a:spcAft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BA8E4D-AA95-4E23-834F-9BD9EC837B23}" type="slidenum">
              <a:rPr lang="sv-SE" sz="1200">
                <a:latin typeface="Calibri" pitchFamily="34" charset="0"/>
              </a:rPr>
              <a:pPr eaLnBrk="1" hangingPunct="1"/>
              <a:t>1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usqva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880-0119HqvPortraite®Blue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52425"/>
            <a:ext cx="1485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 1"/>
          <p:cNvGrpSpPr/>
          <p:nvPr userDrawn="1"/>
        </p:nvGrpSpPr>
        <p:grpSpPr>
          <a:xfrm>
            <a:off x="939800" y="1825200"/>
            <a:ext cx="7266224" cy="3526075"/>
            <a:chOff x="939800" y="1831974"/>
            <a:chExt cx="7266224" cy="3526075"/>
          </a:xfrm>
        </p:grpSpPr>
        <p:pic>
          <p:nvPicPr>
            <p:cNvPr id="5" name="Picture 14" descr="H350-0103 small.jpg"/>
            <p:cNvPicPr>
              <a:picLocks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5" y="1831974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H250-0074bsnmall.jpg"/>
            <p:cNvPicPr>
              <a:picLocks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024" y="3702049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H250-0076small.jpg"/>
            <p:cNvPicPr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024" y="1836738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310-0597small.jpg"/>
            <p:cNvPicPr>
              <a:picLocks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0" y="3702049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H350-0144small.jpg"/>
            <p:cNvPicPr>
              <a:picLocks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0" y="1831974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H350-0146small.jpg"/>
            <p:cNvPicPr>
              <a:picLocks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5" y="3702049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H450-0017small.jpg"/>
            <p:cNvPicPr>
              <a:picLocks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0" y="3702049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H150-0149csmall.jpg"/>
            <p:cNvPicPr>
              <a:picLocks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0" y="1836738"/>
              <a:ext cx="1656000" cy="16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366" y="6029334"/>
            <a:ext cx="7265792" cy="409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940366" y="5357813"/>
            <a:ext cx="7265792" cy="557212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DA3A-11D7-47D7-A677-42F44E635D0E}" type="slidenum">
              <a:rPr lang="sv-SE" smtClean="0"/>
              <a:pPr/>
              <a:t>‹Nº›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75630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4040188" cy="68738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tIns="0" rtlCol="0">
            <a:no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sv-SE" sz="12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2713"/>
            <a:ext cx="4041775" cy="68738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tIns="0" rtlCol="0"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sv-SE"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83FA-B233-4CB4-9DCB-0A6D8C9EE286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01341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93D8F-7151-4F86-A63B-BAD8BE71A7EA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34869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2B66-DCB0-4D8A-ADA9-1A56D42D6841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1480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8B24E-2411-4121-9F7F-7028F5C830AC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9640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697B-35A5-4B08-B3BA-D2C7C0A2F2A2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1113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38" y="5253038"/>
            <a:ext cx="8213725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/>
              <a:t>www.husqvarna.com</a:t>
            </a:r>
            <a:endParaRPr lang="en-US" sz="1800" dirty="0"/>
          </a:p>
          <a:p>
            <a:pPr algn="ctr" eaLnBrk="1" hangingPunct="1">
              <a:defRPr/>
            </a:pPr>
            <a:endParaRPr lang="sv-SE" sz="1800" dirty="0">
              <a:cs typeface="Arial" charset="0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CA13-37E0-394C-AA3A-14FE529E3C94}" type="slidenum">
              <a:rPr lang="sv-SE"/>
              <a:pPr>
                <a:defRPr/>
              </a:pPr>
              <a:t>‹Nº›</a:t>
            </a:fld>
            <a:endParaRPr lang="sv-SE"/>
          </a:p>
        </p:txBody>
      </p:sp>
      <p:pic>
        <p:nvPicPr>
          <p:cNvPr id="7" name="Picture 16" descr="H880-0119HqvPortraite®Blue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49" y="1822824"/>
            <a:ext cx="3475163" cy="24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296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8A5A2-1CE0-4A4C-8F79-004E5B251D95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74876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6"/>
            <a:ext cx="3796553" cy="4745038"/>
          </a:xfrm>
        </p:spPr>
        <p:txBody>
          <a:bodyPr rtlCol="0">
            <a:no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sv-SE" sz="12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2310" y="1381126"/>
            <a:ext cx="3796553" cy="4745038"/>
          </a:xfrm>
        </p:spPr>
        <p:txBody>
          <a:bodyPr rtlCol="0"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sv-SE"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6A000-FA55-48B9-87E8-FEF905CCDCC8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8781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5139" y="1381125"/>
            <a:ext cx="8210549" cy="5019675"/>
          </a:xfrm>
          <a:solidFill>
            <a:srgbClr val="273A60"/>
          </a:solidFill>
        </p:spPr>
        <p:txBody>
          <a:bodyPr tIns="720000" rtlCol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707" y="3937309"/>
            <a:ext cx="6454588" cy="770815"/>
          </a:xfrm>
          <a:effectLst>
            <a:outerShdw blurRad="63500" dist="12700" dir="2700000" algn="tl" rotWithShape="0">
              <a:prstClr val="black"/>
            </a:outerShdw>
          </a:effectLst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000" b="0" kern="1200" cap="none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7" y="2710536"/>
            <a:ext cx="6472298" cy="1143000"/>
          </a:xfrm>
          <a:effectLst>
            <a:outerShdw blurRad="63500" dist="12700" dir="2700000" algn="ctr" rotWithShape="0">
              <a:schemeClr val="tx1"/>
            </a:outerShdw>
          </a:effectLst>
        </p:spPr>
        <p:txBody>
          <a:bodyPr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20CC8B-B586-4596-B501-D1E50CC13676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9188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Narro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82713"/>
            <a:ext cx="4879299" cy="5013325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sv-SE" sz="14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951538" y="1382713"/>
            <a:ext cx="2727325" cy="5013325"/>
          </a:xfrm>
          <a:solidFill>
            <a:schemeClr val="tx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57A99E-1C9D-4DF7-9E3D-79B392053DE5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5771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2713"/>
            <a:ext cx="3499762" cy="5013325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sv-SE" sz="14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0" y="1382713"/>
            <a:ext cx="4106863" cy="5013325"/>
          </a:xfrm>
          <a:solidFill>
            <a:schemeClr val="tx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6EC1D-2637-45E4-B033-77A52975748F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7678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lo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5138" y="1382713"/>
            <a:ext cx="5430837" cy="5013325"/>
          </a:xfrm>
          <a:solidFill>
            <a:schemeClr val="tx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538" y="1382713"/>
            <a:ext cx="2727325" cy="5013325"/>
          </a:xfrm>
          <a:solidFill>
            <a:schemeClr val="accent2"/>
          </a:solidFill>
        </p:spPr>
        <p:txBody>
          <a:bodyPr lIns="360000" tIns="108000" rIns="360000" bIns="108000" rtlCol="0" anchor="ctr" anchorCtr="1">
            <a:noAutofit/>
          </a:bodyPr>
          <a:lstStyle>
            <a:lvl1pPr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sv-SE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0BB8AC-CEF7-4691-92DA-B11DB8E79F50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3984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137" y="1382712"/>
            <a:ext cx="8213726" cy="5013325"/>
          </a:xfrm>
          <a:solidFill>
            <a:schemeClr val="tx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E386-B0B1-4370-BB36-72514E818841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3971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5016"/>
            <a:ext cx="3796553" cy="2341147"/>
          </a:xfrm>
        </p:spPr>
        <p:txBody>
          <a:bodyPr tIns="0" rtlCol="0">
            <a:no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sv-SE" sz="11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2310" y="3785016"/>
            <a:ext cx="3796553" cy="2341147"/>
          </a:xfrm>
        </p:spPr>
        <p:txBody>
          <a:bodyPr tIns="0" rtlCol="0">
            <a:no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sv-SE"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85A4-C439-4EC7-86DD-9C73A7BD065C}" type="slidenum">
              <a:rPr lang="sv-SE"/>
              <a:pPr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4170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-33338"/>
            <a:ext cx="7351712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381125"/>
            <a:ext cx="82105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4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6063" y="6584950"/>
            <a:ext cx="528637" cy="123825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38" y="6554887"/>
            <a:ext cx="548640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388" y="6584950"/>
            <a:ext cx="125412" cy="123825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4C2DA3A-11D7-47D7-A677-42F44E635D0E}" type="slidenum">
              <a:rPr lang="sv-SE" smtClean="0"/>
              <a:pPr/>
              <a:t>‹Nº›</a:t>
            </a:fld>
            <a:endParaRPr lang="sv-SE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465138" y="1169988"/>
            <a:ext cx="8213725" cy="0"/>
          </a:xfrm>
          <a:prstGeom prst="line">
            <a:avLst/>
          </a:prstGeom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880-0119HqvPortraite®Blue_RGB.ai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436563"/>
            <a:ext cx="8509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59" r:id="rId15"/>
  </p:sldLayoutIdLst>
  <p:transition spd="slow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ts val="12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487363" indent="-277813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674688" indent="-179388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906463" indent="-223838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1093788" indent="-179388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agrícola</a:t>
            </a:r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Motobombas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BB842-C349-47B9-A7A9-A2A46CE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2B6BB-18EF-43CB-A844-69B0A041E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800" dirty="0"/>
              <a:t>W 50P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D5C4092-AB7E-48A1-92FF-BC4115DE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33592"/>
              </p:ext>
            </p:extLst>
          </p:nvPr>
        </p:nvGraphicFramePr>
        <p:xfrm>
          <a:off x="465138" y="2593364"/>
          <a:ext cx="3590027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566">
                  <a:extLst>
                    <a:ext uri="{9D8B030D-6E8A-4147-A177-3AD203B41FA5}">
                      <a16:colId xmlns:a16="http://schemas.microsoft.com/office/drawing/2014/main" xmlns="" val="178547521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417308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err="1"/>
                        <a:t>Diámetro</a:t>
                      </a:r>
                      <a:r>
                        <a:rPr lang="pt-BR" sz="1600" dirty="0"/>
                        <a:t> nominal de entrada/</a:t>
                      </a:r>
                      <a:r>
                        <a:rPr lang="pt-BR" sz="1600" dirty="0" err="1"/>
                        <a:t>salida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50mm (2”)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3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manométrica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93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de </a:t>
                      </a:r>
                      <a:r>
                        <a:rPr lang="pt-BR" sz="1600" dirty="0" err="1"/>
                        <a:t>succión</a:t>
                      </a:r>
                      <a:r>
                        <a:rPr lang="pt-BR" sz="1600" dirty="0"/>
                        <a:t>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449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Caudal máximo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36m³/h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5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Potencia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6,5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33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Capacidad del tanque de combustible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3,6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88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947769"/>
                  </a:ext>
                </a:extLst>
              </a:tr>
            </a:tbl>
          </a:graphicData>
        </a:graphic>
      </p:graphicFrame>
      <p:pic>
        <p:nvPicPr>
          <p:cNvPr id="8" name="Picture 2" descr="http://support.husqvarna.com/static/info/DamImageProxy.ashx/view/1319145/H810-0907.jpg?ts=1506087682442">
            <a:extLst>
              <a:ext uri="{FF2B5EF4-FFF2-40B4-BE49-F238E27FC236}">
                <a16:creationId xmlns:a16="http://schemas.microsoft.com/office/drawing/2014/main" xmlns="" id="{0B63D744-3E3C-4720-A858-1BAB22CD8D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166491"/>
            <a:ext cx="3797300" cy="31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7610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BB842-C349-47B9-A7A9-A2A46CE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2B6BB-18EF-43CB-A844-69B0A041E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800" dirty="0"/>
              <a:t>W 80P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D5C4092-AB7E-48A1-92FF-BC4115DE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94541"/>
              </p:ext>
            </p:extLst>
          </p:nvPr>
        </p:nvGraphicFramePr>
        <p:xfrm>
          <a:off x="465138" y="2593364"/>
          <a:ext cx="3590027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566">
                  <a:extLst>
                    <a:ext uri="{9D8B030D-6E8A-4147-A177-3AD203B41FA5}">
                      <a16:colId xmlns:a16="http://schemas.microsoft.com/office/drawing/2014/main" xmlns="" val="178547521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417308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err="1"/>
                        <a:t>Diámetro</a:t>
                      </a:r>
                      <a:r>
                        <a:rPr lang="pt-BR" sz="1600" dirty="0"/>
                        <a:t> nominal de entrada/</a:t>
                      </a:r>
                      <a:r>
                        <a:rPr lang="pt-BR" sz="1600" dirty="0" err="1"/>
                        <a:t>salida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80mm (3”)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3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manométrica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93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de </a:t>
                      </a:r>
                      <a:r>
                        <a:rPr lang="pt-BR" sz="1600" dirty="0" err="1"/>
                        <a:t>succión</a:t>
                      </a:r>
                      <a:r>
                        <a:rPr lang="pt-BR" sz="1600" dirty="0"/>
                        <a:t>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449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Caudal máximo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60m³/h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5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Potencia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6,5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33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Capacidad del tanque de combustible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3,6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88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28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947769"/>
                  </a:ext>
                </a:extLst>
              </a:tr>
            </a:tbl>
          </a:graphicData>
        </a:graphic>
      </p:graphicFrame>
      <p:pic>
        <p:nvPicPr>
          <p:cNvPr id="3074" name="Picture 2" descr="http://support.husqvarna.com/static/info/DamImageProxy.ashx/view/1319090/H810-0908.jpg?ts=1506087505245">
            <a:extLst>
              <a:ext uri="{FF2B5EF4-FFF2-40B4-BE49-F238E27FC236}">
                <a16:creationId xmlns:a16="http://schemas.microsoft.com/office/drawing/2014/main" xmlns="" id="{BA95539E-F6A8-4463-9EB6-A62EB4C8FB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253636"/>
            <a:ext cx="3797300" cy="30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027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BB842-C349-47B9-A7A9-A2A46CE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2B6BB-18EF-43CB-A844-69B0A041E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800" dirty="0"/>
              <a:t>W 100D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D5C4092-AB7E-48A1-92FF-BC4115DE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70793"/>
              </p:ext>
            </p:extLst>
          </p:nvPr>
        </p:nvGraphicFramePr>
        <p:xfrm>
          <a:off x="465138" y="2593364"/>
          <a:ext cx="3590027" cy="28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566">
                  <a:extLst>
                    <a:ext uri="{9D8B030D-6E8A-4147-A177-3AD203B41FA5}">
                      <a16:colId xmlns:a16="http://schemas.microsoft.com/office/drawing/2014/main" xmlns="" val="178547521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417308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err="1"/>
                        <a:t>Diámetro</a:t>
                      </a:r>
                      <a:r>
                        <a:rPr lang="pt-BR" sz="1600" dirty="0"/>
                        <a:t> nominal de entrada/</a:t>
                      </a:r>
                      <a:r>
                        <a:rPr lang="pt-BR" sz="1600" dirty="0" err="1"/>
                        <a:t>salida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100mm (4”)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3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manométrica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30m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93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de </a:t>
                      </a:r>
                      <a:r>
                        <a:rPr lang="pt-BR" sz="1600" dirty="0" err="1"/>
                        <a:t>succión</a:t>
                      </a:r>
                      <a:r>
                        <a:rPr lang="pt-BR" sz="1600" dirty="0"/>
                        <a:t>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449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Caudal máximo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96m³/h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5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Potencia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8,5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33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Peso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69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947769"/>
                  </a:ext>
                </a:extLst>
              </a:tr>
            </a:tbl>
          </a:graphicData>
        </a:graphic>
      </p:graphicFrame>
      <p:pic>
        <p:nvPicPr>
          <p:cNvPr id="1028" name="Picture 4" descr="http://support.husqvarna.com/static/info/DamImageProxy.ashx/view/1319112/H810-0911.jpg?ts=1506087572156">
            <a:extLst>
              <a:ext uri="{FF2B5EF4-FFF2-40B4-BE49-F238E27FC236}">
                <a16:creationId xmlns:a16="http://schemas.microsoft.com/office/drawing/2014/main" xmlns="" id="{371C2D98-2B8D-4B02-BDA8-7F4AB8D7B8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007034"/>
            <a:ext cx="3797300" cy="34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400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333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7817497-0027-4515-9F09-491824FB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Contenido</a:t>
            </a:r>
            <a:endParaRPr lang="pt-B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7A3279-CD34-4EB6-A859-B6B3C03F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Aplicaciones</a:t>
            </a:r>
          </a:p>
          <a:p>
            <a:r>
              <a:rPr lang="es-ES" sz="2400" dirty="0"/>
              <a:t>Diseño y selección</a:t>
            </a:r>
          </a:p>
          <a:p>
            <a:r>
              <a:rPr lang="es-ES" sz="2400" dirty="0"/>
              <a:t>Productos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44821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336FC-5A3D-4CD2-89FB-D9F2CB81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Aplicaciones</a:t>
            </a:r>
            <a:endParaRPr lang="pt-BR" dirty="0"/>
          </a:p>
        </p:txBody>
      </p:sp>
      <p:pic>
        <p:nvPicPr>
          <p:cNvPr id="1026" name="Picture 2" descr="http://lathampool.com/trilogy/wp-content/uploads/sites/5/2017/05/trilogy-pools-home-1.jpg">
            <a:extLst>
              <a:ext uri="{FF2B5EF4-FFF2-40B4-BE49-F238E27FC236}">
                <a16:creationId xmlns:a16="http://schemas.microsoft.com/office/drawing/2014/main" xmlns="" id="{08B2E2A7-9F49-4866-8796-81F3F564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63" y="1455740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5105B6-8FE3-47CB-A46C-527EFEC6F51D}"/>
              </a:ext>
            </a:extLst>
          </p:cNvPr>
          <p:cNvSpPr/>
          <p:nvPr/>
        </p:nvSpPr>
        <p:spPr>
          <a:xfrm>
            <a:off x="371475" y="1455740"/>
            <a:ext cx="2638800" cy="1980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67A673-4372-45C6-9477-2359AD17BE2A}"/>
              </a:ext>
            </a:extLst>
          </p:cNvPr>
          <p:cNvSpPr txBox="1"/>
          <p:nvPr/>
        </p:nvSpPr>
        <p:spPr>
          <a:xfrm>
            <a:off x="371475" y="3435740"/>
            <a:ext cx="26388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pt-BR" dirty="0" err="1"/>
              <a:t>Transferencia</a:t>
            </a:r>
            <a:r>
              <a:rPr lang="pt-BR" dirty="0"/>
              <a:t> de água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F7EA87-172E-4373-B39D-C6691791CB05}"/>
              </a:ext>
            </a:extLst>
          </p:cNvPr>
          <p:cNvSpPr txBox="1"/>
          <p:nvPr/>
        </p:nvSpPr>
        <p:spPr>
          <a:xfrm>
            <a:off x="3230763" y="3404223"/>
            <a:ext cx="2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Agotamiento de represas y piscinas</a:t>
            </a:r>
            <a:endParaRPr lang="pt-BR" dirty="0"/>
          </a:p>
        </p:txBody>
      </p:sp>
      <p:pic>
        <p:nvPicPr>
          <p:cNvPr id="1028" name="Picture 4" descr="https://bocadopovonews.com.br/wp-content/uploads/2017/03/consumo-de-agua-nas-obras9594.jpg">
            <a:extLst>
              <a:ext uri="{FF2B5EF4-FFF2-40B4-BE49-F238E27FC236}">
                <a16:creationId xmlns:a16="http://schemas.microsoft.com/office/drawing/2014/main" xmlns="" id="{DF9A088E-7596-4418-A46E-D884800CD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1252" y="1455741"/>
            <a:ext cx="26388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915257-4669-4827-AAB8-10A12C7CE993}"/>
              </a:ext>
            </a:extLst>
          </p:cNvPr>
          <p:cNvSpPr txBox="1"/>
          <p:nvPr/>
        </p:nvSpPr>
        <p:spPr>
          <a:xfrm>
            <a:off x="6091252" y="3404223"/>
            <a:ext cx="2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Construcción</a:t>
            </a:r>
            <a:r>
              <a:rPr lang="pt-BR" dirty="0"/>
              <a:t> civil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F87E62-A1F0-4B60-8F21-D59F8683A07C}"/>
              </a:ext>
            </a:extLst>
          </p:cNvPr>
          <p:cNvSpPr/>
          <p:nvPr/>
        </p:nvSpPr>
        <p:spPr>
          <a:xfrm>
            <a:off x="465138" y="4185491"/>
            <a:ext cx="2638800" cy="1980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F4F130-EDC9-42F9-BC92-6D08A84AE24F}"/>
              </a:ext>
            </a:extLst>
          </p:cNvPr>
          <p:cNvSpPr txBox="1"/>
          <p:nvPr/>
        </p:nvSpPr>
        <p:spPr>
          <a:xfrm>
            <a:off x="465138" y="6165491"/>
            <a:ext cx="2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Bombeo</a:t>
            </a:r>
            <a:r>
              <a:rPr lang="pt-BR" dirty="0"/>
              <a:t> de </a:t>
            </a:r>
            <a:r>
              <a:rPr lang="pt-BR" dirty="0" err="1"/>
              <a:t>pozos</a:t>
            </a:r>
            <a:r>
              <a:rPr lang="pt-BR" dirty="0"/>
              <a:t> artesianos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DB852F-4304-4DB7-981A-C94EB1E0A027}"/>
              </a:ext>
            </a:extLst>
          </p:cNvPr>
          <p:cNvSpPr txBox="1"/>
          <p:nvPr/>
        </p:nvSpPr>
        <p:spPr>
          <a:xfrm>
            <a:off x="3324426" y="6133974"/>
            <a:ext cx="2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Abastecimiento</a:t>
            </a:r>
            <a:r>
              <a:rPr lang="pt-BR" dirty="0"/>
              <a:t> de </a:t>
            </a:r>
            <a:r>
              <a:rPr lang="pt-BR" dirty="0" err="1"/>
              <a:t>camiones</a:t>
            </a:r>
            <a:r>
              <a:rPr lang="pt-BR" dirty="0"/>
              <a:t>-pipa</a:t>
            </a:r>
          </a:p>
        </p:txBody>
      </p:sp>
      <p:pic>
        <p:nvPicPr>
          <p:cNvPr id="23" name="Picture 4" descr="https://bocadopovonews.com.br/wp-content/uploads/2017/03/consumo-de-agua-nas-obras9594.jpg">
            <a:extLst>
              <a:ext uri="{FF2B5EF4-FFF2-40B4-BE49-F238E27FC236}">
                <a16:creationId xmlns:a16="http://schemas.microsoft.com/office/drawing/2014/main" xmlns="" id="{94D2C33D-E20C-4FCE-B33C-653752093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4915" y="4185492"/>
            <a:ext cx="26388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38A288-3BCA-491F-B4A2-530CE1344BDF}"/>
              </a:ext>
            </a:extLst>
          </p:cNvPr>
          <p:cNvSpPr txBox="1"/>
          <p:nvPr/>
        </p:nvSpPr>
        <p:spPr>
          <a:xfrm>
            <a:off x="6184915" y="6133974"/>
            <a:ext cx="2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Pequeños</a:t>
            </a:r>
            <a:r>
              <a:rPr lang="pt-BR" dirty="0"/>
              <a:t> sistemas de </a:t>
            </a:r>
            <a:r>
              <a:rPr lang="pt-BR" dirty="0" err="1"/>
              <a:t>riego</a:t>
            </a:r>
            <a:endParaRPr lang="pt-BR" dirty="0"/>
          </a:p>
        </p:txBody>
      </p:sp>
      <p:pic>
        <p:nvPicPr>
          <p:cNvPr id="1030" name="Picture 6" descr="http://tyentbrasil.com.br/site/wp-content/uploads/2017/09/%C3%81gua-alcalina-ou-%C3%A1gua-de-po%C3%A7o-artesiano-Descubra-a-melhor-escolha..png">
            <a:extLst>
              <a:ext uri="{FF2B5EF4-FFF2-40B4-BE49-F238E27FC236}">
                <a16:creationId xmlns:a16="http://schemas.microsoft.com/office/drawing/2014/main" xmlns="" id="{B72116B1-407D-4977-9774-733C56C9F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138" y="4185492"/>
            <a:ext cx="26375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bastecimento de caminhao pipa">
            <a:extLst>
              <a:ext uri="{FF2B5EF4-FFF2-40B4-BE49-F238E27FC236}">
                <a16:creationId xmlns:a16="http://schemas.microsoft.com/office/drawing/2014/main" xmlns="" id="{A92C7B9F-D00E-4231-AB46-E2FEF5A56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25" y="4185491"/>
            <a:ext cx="2640001" cy="19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ecoracasas.com.br/wp-content/uploads/2013/11/caixa-dagua.jpg">
            <a:extLst>
              <a:ext uri="{FF2B5EF4-FFF2-40B4-BE49-F238E27FC236}">
                <a16:creationId xmlns:a16="http://schemas.microsoft.com/office/drawing/2014/main" xmlns="" id="{0F685EFD-618F-4B8C-83C1-597BAF60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9" y="2609850"/>
            <a:ext cx="989166" cy="7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decoracasas.com.br/wp-content/uploads/2013/11/caixa-dagua.jpg">
            <a:extLst>
              <a:ext uri="{FF2B5EF4-FFF2-40B4-BE49-F238E27FC236}">
                <a16:creationId xmlns:a16="http://schemas.microsoft.com/office/drawing/2014/main" xmlns="" id="{EFA820C8-F4F2-4B75-8125-AA29C807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08" y="1514733"/>
            <a:ext cx="989166" cy="7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0011B41-2B87-48C8-8A4C-C5AA1C9E3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9193" y="2669223"/>
            <a:ext cx="538163" cy="66331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B33A7EFA-9044-4BE5-83D9-E143A07AEC08}"/>
              </a:ext>
            </a:extLst>
          </p:cNvPr>
          <p:cNvSpPr/>
          <p:nvPr/>
        </p:nvSpPr>
        <p:spPr>
          <a:xfrm>
            <a:off x="1927226" y="1708149"/>
            <a:ext cx="127000" cy="992981"/>
          </a:xfrm>
          <a:custGeom>
            <a:avLst/>
            <a:gdLst>
              <a:gd name="connsiteX0" fmla="*/ 803275 w 803275"/>
              <a:gd name="connsiteY0" fmla="*/ 0 h 1352550"/>
              <a:gd name="connsiteX1" fmla="*/ 676275 w 803275"/>
              <a:gd name="connsiteY1" fmla="*/ 0 h 1352550"/>
              <a:gd name="connsiteX2" fmla="*/ 676275 w 803275"/>
              <a:gd name="connsiteY2" fmla="*/ 1352550 h 1352550"/>
              <a:gd name="connsiteX3" fmla="*/ 0 w 803275"/>
              <a:gd name="connsiteY3" fmla="*/ 1352550 h 1352550"/>
              <a:gd name="connsiteX0" fmla="*/ 803275 w 803275"/>
              <a:gd name="connsiteY0" fmla="*/ 0 h 1352550"/>
              <a:gd name="connsiteX1" fmla="*/ 676275 w 803275"/>
              <a:gd name="connsiteY1" fmla="*/ 0 h 1352550"/>
              <a:gd name="connsiteX2" fmla="*/ 676275 w 803275"/>
              <a:gd name="connsiteY2" fmla="*/ 1352550 h 1352550"/>
              <a:gd name="connsiteX3" fmla="*/ 0 w 803275"/>
              <a:gd name="connsiteY3" fmla="*/ 1352550 h 1352550"/>
              <a:gd name="connsiteX0" fmla="*/ 127000 w 127000"/>
              <a:gd name="connsiteY0" fmla="*/ 0 h 1352550"/>
              <a:gd name="connsiteX1" fmla="*/ 0 w 127000"/>
              <a:gd name="connsiteY1" fmla="*/ 0 h 1352550"/>
              <a:gd name="connsiteX2" fmla="*/ 0 w 127000"/>
              <a:gd name="connsiteY2" fmla="*/ 1352550 h 1352550"/>
              <a:gd name="connsiteX0" fmla="*/ 127000 w 127000"/>
              <a:gd name="connsiteY0" fmla="*/ 0 h 992981"/>
              <a:gd name="connsiteX1" fmla="*/ 0 w 127000"/>
              <a:gd name="connsiteY1" fmla="*/ 0 h 992981"/>
              <a:gd name="connsiteX2" fmla="*/ 0 w 127000"/>
              <a:gd name="connsiteY2" fmla="*/ 992981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992981">
                <a:moveTo>
                  <a:pt x="127000" y="0"/>
                </a:moveTo>
                <a:lnTo>
                  <a:pt x="0" y="0"/>
                </a:lnTo>
                <a:lnTo>
                  <a:pt x="0" y="992981"/>
                </a:lnTo>
              </a:path>
            </a:pathLst>
          </a:custGeom>
          <a:noFill/>
          <a:ln w="76200">
            <a:solidFill>
              <a:srgbClr val="36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0930E39-D384-40D6-B6F0-DCD5D063826C}"/>
              </a:ext>
            </a:extLst>
          </p:cNvPr>
          <p:cNvCxnSpPr>
            <a:endCxn id="32" idx="1"/>
          </p:cNvCxnSpPr>
          <p:nvPr/>
        </p:nvCxnSpPr>
        <p:spPr>
          <a:xfrm>
            <a:off x="1264588" y="3000882"/>
            <a:ext cx="364605" cy="0"/>
          </a:xfrm>
          <a:prstGeom prst="line">
            <a:avLst/>
          </a:prstGeom>
          <a:ln w="76200">
            <a:solidFill>
              <a:srgbClr val="36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6416FED-7B5F-45EE-BCED-4A15E09487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513" y="4185492"/>
            <a:ext cx="26387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760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37399-5795-4E2C-8924-230E25EF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Aplicaciones</a:t>
            </a:r>
            <a:endParaRPr lang="pt-B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E2E2E0D-8CF5-4378-BA31-DC0017DFCB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Bomba </a:t>
            </a:r>
            <a:r>
              <a:rPr lang="pt-BR" dirty="0" err="1"/>
              <a:t>auto-escorvante</a:t>
            </a:r>
            <a:endParaRPr lang="pt-BR" dirty="0"/>
          </a:p>
          <a:p>
            <a:pPr lvl="1"/>
            <a:r>
              <a:rPr lang="es-ES" dirty="0"/>
              <a:t>No hay necesidad de instalación de válvula sapo</a:t>
            </a:r>
          </a:p>
          <a:p>
            <a:pPr lvl="1"/>
            <a:r>
              <a:rPr lang="pt-BR" dirty="0" err="1"/>
              <a:t>Escurre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poca</a:t>
            </a:r>
            <a:r>
              <a:rPr lang="pt-BR" dirty="0"/>
              <a:t> agua</a:t>
            </a:r>
          </a:p>
          <a:p>
            <a:pPr lvl="1"/>
            <a:r>
              <a:rPr lang="es-ES" dirty="0"/>
              <a:t>Relleno de la tubería de succión automáticamente</a:t>
            </a:r>
          </a:p>
          <a:p>
            <a:r>
              <a:rPr lang="es-ES" dirty="0"/>
              <a:t>Sensor de nivel de aceite</a:t>
            </a:r>
          </a:p>
          <a:p>
            <a:r>
              <a:rPr lang="es-ES" dirty="0"/>
              <a:t>Conexiones rápidas de entrada y salida</a:t>
            </a:r>
          </a:p>
          <a:p>
            <a:r>
              <a:rPr lang="es-ES" dirty="0"/>
              <a:t>Motor Husqvarna, con piezas intercambiables con los motocultores y generadores</a:t>
            </a:r>
          </a:p>
          <a:p>
            <a:r>
              <a:rPr lang="es-ES" dirty="0"/>
              <a:t>Acompaña herramientas para montaje y servicio</a:t>
            </a:r>
            <a:endParaRPr lang="pt-BR" dirty="0"/>
          </a:p>
        </p:txBody>
      </p:sp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xmlns="" id="{BD50DD4F-9D52-4A7F-9E00-96918E0BB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563" y="1502062"/>
            <a:ext cx="3797300" cy="4503163"/>
          </a:xfrm>
        </p:spPr>
      </p:pic>
    </p:spTree>
    <p:extLst>
      <p:ext uri="{BB962C8B-B14F-4D97-AF65-F5344CB8AC3E}">
        <p14:creationId xmlns:p14="http://schemas.microsoft.com/office/powerpoint/2010/main" val="4995935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0BECB-FDC2-4E48-A2F8-B1C9B7E6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Aplicaciones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35CDBC-3D03-4895-AEE7-8A15CDAE5C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Rotor semi abierto</a:t>
            </a:r>
          </a:p>
          <a:p>
            <a:r>
              <a:rPr lang="es-ES" dirty="0"/>
              <a:t>Posibilita bombeo de agua con pequeño nivel de partículas en suspensión</a:t>
            </a:r>
          </a:p>
          <a:p>
            <a:r>
              <a:rPr lang="es-ES" dirty="0"/>
              <a:t>No es indicada para bombeo de “</a:t>
            </a:r>
            <a:r>
              <a:rPr lang="es-ES" dirty="0" err="1"/>
              <a:t>chorume</a:t>
            </a:r>
            <a:r>
              <a:rPr lang="es-ES" dirty="0"/>
              <a:t>”</a:t>
            </a:r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52DD94-21C6-4BDA-8E2D-45B09A8C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xmlns="" id="{440C9A43-C6E8-48B8-A43C-9DF03181C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563" y="2147067"/>
            <a:ext cx="3797300" cy="3213154"/>
          </a:xfrm>
        </p:spPr>
      </p:pic>
    </p:spTree>
    <p:extLst>
      <p:ext uri="{BB962C8B-B14F-4D97-AF65-F5344CB8AC3E}">
        <p14:creationId xmlns:p14="http://schemas.microsoft.com/office/powerpoint/2010/main" val="2984104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22B22-4FA3-4C46-B8BA-89C83C6C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Aplicaciones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C6ECD6-C9E5-4465-9587-6C18F0C5F6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err="1"/>
              <a:t>Las</a:t>
            </a:r>
            <a:r>
              <a:rPr lang="pt-BR" dirty="0"/>
              <a:t> bombas </a:t>
            </a:r>
            <a:r>
              <a:rPr lang="pt-BR" dirty="0" err="1"/>
              <a:t>acompañan</a:t>
            </a:r>
            <a:endParaRPr lang="pt-BR" dirty="0"/>
          </a:p>
          <a:p>
            <a:pPr lvl="1"/>
            <a:r>
              <a:rPr lang="pt-BR" dirty="0"/>
              <a:t>Conexiones de entrada y </a:t>
            </a:r>
            <a:r>
              <a:rPr lang="pt-BR" dirty="0" err="1"/>
              <a:t>salida</a:t>
            </a:r>
            <a:endParaRPr lang="pt-BR" dirty="0"/>
          </a:p>
          <a:p>
            <a:pPr lvl="1"/>
            <a:r>
              <a:rPr lang="pt-BR" dirty="0"/>
              <a:t>Filtro de </a:t>
            </a:r>
            <a:r>
              <a:rPr lang="pt-BR" dirty="0" err="1"/>
              <a:t>succión</a:t>
            </a:r>
            <a:endParaRPr lang="pt-B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6CF888-C37B-4F4E-B616-533ED364E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2789513" y="1011857"/>
            <a:ext cx="3668145" cy="71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89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2AA6432C-03E6-4D73-9508-F20A7C60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y selección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5C4FFFF-B5B3-45E2-A8DF-5D439614D04F}"/>
              </a:ext>
            </a:extLst>
          </p:cNvPr>
          <p:cNvGrpSpPr/>
          <p:nvPr/>
        </p:nvGrpSpPr>
        <p:grpSpPr>
          <a:xfrm>
            <a:off x="671914" y="1469595"/>
            <a:ext cx="7929622" cy="4573065"/>
            <a:chOff x="938614" y="1469595"/>
            <a:chExt cx="7929622" cy="457306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71182E1-9708-4658-8082-6C53AF901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125" y="3615629"/>
              <a:ext cx="0" cy="2289871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xmlns="" id="{A33CDACB-D219-4F81-B04A-6EAB98859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20" y="2989498"/>
              <a:ext cx="1879296" cy="125226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E0661F6-579D-40B7-B2FC-2F1AEAFBF48F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4175720"/>
              <a:ext cx="0" cy="18669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33A4E84-35D1-46EB-8D81-4C60875DA344}"/>
                </a:ext>
              </a:extLst>
            </p:cNvPr>
            <p:cNvCxnSpPr>
              <a:cxnSpLocks/>
            </p:cNvCxnSpPr>
            <p:nvPr/>
          </p:nvCxnSpPr>
          <p:spPr>
            <a:xfrm>
              <a:off x="3386166" y="4175720"/>
              <a:ext cx="187163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FA3B5B11-77D2-485B-93EA-49DDD53E0A5C}"/>
                </a:ext>
              </a:extLst>
            </p:cNvPr>
            <p:cNvSpPr/>
            <p:nvPr/>
          </p:nvSpPr>
          <p:spPr>
            <a:xfrm rot="6984289">
              <a:off x="2857500" y="4711688"/>
              <a:ext cx="548640" cy="548640"/>
            </a:xfrm>
            <a:prstGeom prst="arc">
              <a:avLst>
                <a:gd name="adj1" fmla="val 16200000"/>
                <a:gd name="adj2" fmla="val 2191731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A4A7C02F-E7CB-48C0-83DF-F933E3B103FC}"/>
                </a:ext>
              </a:extLst>
            </p:cNvPr>
            <p:cNvSpPr/>
            <p:nvPr/>
          </p:nvSpPr>
          <p:spPr>
            <a:xfrm rot="6984289">
              <a:off x="2373573" y="4711688"/>
              <a:ext cx="548640" cy="548640"/>
            </a:xfrm>
            <a:prstGeom prst="arc">
              <a:avLst>
                <a:gd name="adj1" fmla="val 16200000"/>
                <a:gd name="adj2" fmla="val 2191731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xmlns="" id="{1794AFB9-52E3-4E6C-AA9A-FF9DE7CC0027}"/>
                </a:ext>
              </a:extLst>
            </p:cNvPr>
            <p:cNvSpPr/>
            <p:nvPr/>
          </p:nvSpPr>
          <p:spPr>
            <a:xfrm rot="6984289">
              <a:off x="1889644" y="4711689"/>
              <a:ext cx="548640" cy="548640"/>
            </a:xfrm>
            <a:prstGeom prst="arc">
              <a:avLst>
                <a:gd name="adj1" fmla="val 16200000"/>
                <a:gd name="adj2" fmla="val 2191731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xmlns="" id="{0F9B53E6-33A8-4186-A52E-5A11FB5D1154}"/>
                </a:ext>
              </a:extLst>
            </p:cNvPr>
            <p:cNvSpPr/>
            <p:nvPr/>
          </p:nvSpPr>
          <p:spPr>
            <a:xfrm rot="6984289">
              <a:off x="1415155" y="4711689"/>
              <a:ext cx="548640" cy="548640"/>
            </a:xfrm>
            <a:prstGeom prst="arc">
              <a:avLst>
                <a:gd name="adj1" fmla="val 16200000"/>
                <a:gd name="adj2" fmla="val 2191731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7612C91C-0D37-4DC3-BD63-A5699451E329}"/>
                </a:ext>
              </a:extLst>
            </p:cNvPr>
            <p:cNvSpPr/>
            <p:nvPr/>
          </p:nvSpPr>
          <p:spPr>
            <a:xfrm rot="6984289">
              <a:off x="938614" y="4711689"/>
              <a:ext cx="548640" cy="548640"/>
            </a:xfrm>
            <a:prstGeom prst="arc">
              <a:avLst>
                <a:gd name="adj1" fmla="val 16200000"/>
                <a:gd name="adj2" fmla="val 2191731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B882418-27F9-44D0-97AE-E1E5F50ED629}"/>
                </a:ext>
              </a:extLst>
            </p:cNvPr>
            <p:cNvSpPr txBox="1"/>
            <p:nvPr/>
          </p:nvSpPr>
          <p:spPr>
            <a:xfrm>
              <a:off x="3383280" y="4986008"/>
              <a:ext cx="1562100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600"/>
                </a:spcBef>
              </a:pPr>
              <a:r>
                <a:rPr lang="pt-BR" dirty="0">
                  <a:cs typeface="Arial" pitchFamily="34" charset="0"/>
                </a:rPr>
                <a:t>Linha d’água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C3677A6-8475-40B6-91D9-82D2A72F6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5380" y="5163749"/>
              <a:ext cx="25476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10" descr="http://www.decoracasas.com.br/wp-content/uploads/2013/11/caixa-dagua.jpg">
              <a:extLst>
                <a:ext uri="{FF2B5EF4-FFF2-40B4-BE49-F238E27FC236}">
                  <a16:creationId xmlns:a16="http://schemas.microsoft.com/office/drawing/2014/main" xmlns="" id="{B5CBB7D7-52C8-4A80-9139-7E949CDB6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308" y="1469595"/>
              <a:ext cx="989166" cy="78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2AD07BA-997A-4BD6-982D-73A6921B320A}"/>
                </a:ext>
              </a:extLst>
            </p:cNvPr>
            <p:cNvCxnSpPr/>
            <p:nvPr/>
          </p:nvCxnSpPr>
          <p:spPr>
            <a:xfrm>
              <a:off x="2764125" y="3615629"/>
              <a:ext cx="918875" cy="0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28E83915-D623-4E4B-B777-64E6E287378D}"/>
                </a:ext>
              </a:extLst>
            </p:cNvPr>
            <p:cNvCxnSpPr>
              <a:cxnSpLocks/>
            </p:cNvCxnSpPr>
            <p:nvPr/>
          </p:nvCxnSpPr>
          <p:spPr>
            <a:xfrm>
              <a:off x="4436283" y="1621729"/>
              <a:ext cx="1344025" cy="0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37552E7-6AF5-4604-AB8C-BEB7EAAE2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6283" y="1621730"/>
              <a:ext cx="0" cy="1464370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F03319D4-1ABB-4BD6-AFFA-44FE2A61A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100" y="3623178"/>
              <a:ext cx="24638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3932261-E671-444F-93DF-8EB2694022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474" y="1621730"/>
              <a:ext cx="72352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6E9B98F1-F68E-434A-81EC-6FB252D5C218}"/>
                </a:ext>
              </a:extLst>
            </p:cNvPr>
            <p:cNvCxnSpPr/>
            <p:nvPr/>
          </p:nvCxnSpPr>
          <p:spPr>
            <a:xfrm>
              <a:off x="6870700" y="3623178"/>
              <a:ext cx="0" cy="154057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D10FDE5-A9F2-4C95-A77D-C4DC4A98D8E8}"/>
                </a:ext>
              </a:extLst>
            </p:cNvPr>
            <p:cNvSpPr txBox="1"/>
            <p:nvPr/>
          </p:nvSpPr>
          <p:spPr>
            <a:xfrm>
              <a:off x="5638799" y="4113486"/>
              <a:ext cx="123444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5000"/>
                </a:lnSpc>
                <a:spcBef>
                  <a:spcPts val="600"/>
                </a:spcBef>
              </a:pPr>
              <a:r>
                <a:rPr lang="pt-BR" dirty="0">
                  <a:cs typeface="Arial" pitchFamily="34" charset="0"/>
                </a:rPr>
                <a:t>Altura de sucção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F9354ED1-226D-41DE-88F1-E55549C84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0700" y="1621730"/>
              <a:ext cx="2540" cy="196662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1710C8B-0930-4502-8497-CBA8D6476AA2}"/>
                </a:ext>
              </a:extLst>
            </p:cNvPr>
            <p:cNvSpPr txBox="1"/>
            <p:nvPr/>
          </p:nvSpPr>
          <p:spPr>
            <a:xfrm>
              <a:off x="5638799" y="2538092"/>
              <a:ext cx="1234441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5000"/>
                </a:lnSpc>
                <a:spcBef>
                  <a:spcPts val="600"/>
                </a:spcBef>
              </a:pPr>
              <a:r>
                <a:rPr lang="pt-BR" dirty="0">
                  <a:cs typeface="Arial" pitchFamily="34" charset="0"/>
                </a:rPr>
                <a:t>Altura de recalque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25CD13C8-154D-4E17-9EF5-A6F25521D7B6}"/>
                </a:ext>
              </a:extLst>
            </p:cNvPr>
            <p:cNvCxnSpPr>
              <a:cxnSpLocks/>
            </p:cNvCxnSpPr>
            <p:nvPr/>
          </p:nvCxnSpPr>
          <p:spPr>
            <a:xfrm>
              <a:off x="7233849" y="1608690"/>
              <a:ext cx="0" cy="354201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4CA8D23-5881-44EC-9644-155FF18C646F}"/>
                </a:ext>
              </a:extLst>
            </p:cNvPr>
            <p:cNvSpPr txBox="1"/>
            <p:nvPr/>
          </p:nvSpPr>
          <p:spPr>
            <a:xfrm>
              <a:off x="7252724" y="2985697"/>
              <a:ext cx="1615512" cy="88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600"/>
                </a:spcBef>
              </a:pPr>
              <a:r>
                <a:rPr lang="pt-BR" dirty="0">
                  <a:cs typeface="Arial" pitchFamily="34" charset="0"/>
                </a:rPr>
                <a:t>Altura manométrica total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7046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01BD6-4570-4601-A802-3D5A3DA7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Productos</a:t>
            </a:r>
            <a:endParaRPr lang="pt-B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71F108-2350-40E6-8259-68A52D52582D}"/>
              </a:ext>
            </a:extLst>
          </p:cNvPr>
          <p:cNvSpPr txBox="1"/>
          <p:nvPr/>
        </p:nvSpPr>
        <p:spPr>
          <a:xfrm>
            <a:off x="1001486" y="1988457"/>
            <a:ext cx="5326743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pt-BR" sz="8800" dirty="0">
                <a:cs typeface="Arial" pitchFamily="34" charset="0"/>
              </a:rPr>
              <a:t>W </a:t>
            </a:r>
            <a:r>
              <a:rPr lang="pt-BR" sz="8800" dirty="0">
                <a:solidFill>
                  <a:srgbClr val="0070C0"/>
                </a:solidFill>
                <a:cs typeface="Arial" pitchFamily="34" charset="0"/>
              </a:rPr>
              <a:t>40</a:t>
            </a:r>
            <a:r>
              <a:rPr lang="pt-BR" sz="8800" dirty="0">
                <a:solidFill>
                  <a:srgbClr val="BC8F00"/>
                </a:solidFill>
                <a:cs typeface="Arial" pitchFamily="34" charset="0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14DCD3-B183-400A-8FE9-F988398CF30F}"/>
              </a:ext>
            </a:extLst>
          </p:cNvPr>
          <p:cNvSpPr txBox="1"/>
          <p:nvPr/>
        </p:nvSpPr>
        <p:spPr>
          <a:xfrm>
            <a:off x="5704113" y="3367296"/>
            <a:ext cx="236582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pt-BR" dirty="0">
                <a:solidFill>
                  <a:srgbClr val="BC8F00"/>
                </a:solidFill>
                <a:cs typeface="Arial" pitchFamily="34" charset="0"/>
              </a:rPr>
              <a:t>P – </a:t>
            </a:r>
            <a:r>
              <a:rPr lang="pt-BR" dirty="0" err="1">
                <a:solidFill>
                  <a:srgbClr val="BC8F00"/>
                </a:solidFill>
                <a:cs typeface="Arial" pitchFamily="34" charset="0"/>
              </a:rPr>
              <a:t>Petrol</a:t>
            </a:r>
            <a:r>
              <a:rPr lang="pt-BR" dirty="0">
                <a:solidFill>
                  <a:srgbClr val="BC8F00"/>
                </a:solidFill>
                <a:cs typeface="Arial" pitchFamily="34" charset="0"/>
              </a:rPr>
              <a:t> (nafta)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pt-BR" dirty="0">
                <a:solidFill>
                  <a:srgbClr val="BC8F00"/>
                </a:solidFill>
                <a:cs typeface="Arial" pitchFamily="34" charset="0"/>
              </a:rPr>
              <a:t>D – Diesel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061174-0297-4D79-B8EE-B66716FDCC32}"/>
              </a:ext>
            </a:extLst>
          </p:cNvPr>
          <p:cNvSpPr txBox="1"/>
          <p:nvPr/>
        </p:nvSpPr>
        <p:spPr>
          <a:xfrm>
            <a:off x="5704113" y="4246090"/>
            <a:ext cx="2365828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s-ES" dirty="0">
                <a:solidFill>
                  <a:srgbClr val="0070C0"/>
                </a:solidFill>
                <a:cs typeface="Arial" pitchFamily="34" charset="0"/>
              </a:rPr>
              <a:t>Diámetro nominal de las boquillas de succión y descarga</a:t>
            </a:r>
            <a:endParaRPr lang="pt-BR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595E31-9C22-4528-8895-2703811CF9CC}"/>
              </a:ext>
            </a:extLst>
          </p:cNvPr>
          <p:cNvSpPr txBox="1"/>
          <p:nvPr/>
        </p:nvSpPr>
        <p:spPr>
          <a:xfrm>
            <a:off x="5704113" y="5319008"/>
            <a:ext cx="236582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pt-BR" dirty="0" err="1">
                <a:cs typeface="Arial" pitchFamily="34" charset="0"/>
              </a:rPr>
              <a:t>Water</a:t>
            </a:r>
            <a:r>
              <a:rPr lang="pt-BR" dirty="0">
                <a:cs typeface="Arial" pitchFamily="34" charset="0"/>
              </a:rPr>
              <a:t> </a:t>
            </a:r>
            <a:r>
              <a:rPr lang="pt-BR" dirty="0" err="1">
                <a:cs typeface="Arial" pitchFamily="34" charset="0"/>
              </a:rPr>
              <a:t>Pump</a:t>
            </a:r>
            <a:endParaRPr lang="pt-BR" dirty="0">
              <a:cs typeface="Arial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xmlns="" id="{D0C9C20B-1110-46C0-9D98-8EE6BB6B89AD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5073029" y="3083999"/>
            <a:ext cx="638055" cy="624113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1E8A3414-0333-4C2D-8442-C367FB7D2F1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005943" y="3077027"/>
            <a:ext cx="1698170" cy="1609953"/>
          </a:xfrm>
          <a:prstGeom prst="bentConnector3">
            <a:avLst>
              <a:gd name="adj1" fmla="val 42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70A29C9B-AE77-45D9-8398-5DEDC698E64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510971" y="3077027"/>
            <a:ext cx="3193142" cy="2419722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352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BB842-C349-47B9-A7A9-A2A46CE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Productos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2B6BB-18EF-43CB-A844-69B0A041E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800" dirty="0"/>
              <a:t>W 40P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D5C4092-AB7E-48A1-92FF-BC4115DEB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89323"/>
              </p:ext>
            </p:extLst>
          </p:nvPr>
        </p:nvGraphicFramePr>
        <p:xfrm>
          <a:off x="465138" y="2593364"/>
          <a:ext cx="3590027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566">
                  <a:extLst>
                    <a:ext uri="{9D8B030D-6E8A-4147-A177-3AD203B41FA5}">
                      <a16:colId xmlns:a16="http://schemas.microsoft.com/office/drawing/2014/main" xmlns="" val="178547521"/>
                    </a:ext>
                  </a:extLst>
                </a:gridCol>
                <a:gridCol w="1285461">
                  <a:extLst>
                    <a:ext uri="{9D8B030D-6E8A-4147-A177-3AD203B41FA5}">
                      <a16:colId xmlns:a16="http://schemas.microsoft.com/office/drawing/2014/main" xmlns="" val="417308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err="1"/>
                        <a:t>Diámetro</a:t>
                      </a:r>
                      <a:r>
                        <a:rPr lang="pt-BR" sz="1600" dirty="0"/>
                        <a:t> nominal de entrada/</a:t>
                      </a:r>
                      <a:r>
                        <a:rPr lang="pt-BR" sz="1600" dirty="0" err="1"/>
                        <a:t>salida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40mm (1.1/2”)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13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manométrica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93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Altura de </a:t>
                      </a:r>
                      <a:r>
                        <a:rPr lang="pt-BR" sz="1600" dirty="0" err="1"/>
                        <a:t>succión</a:t>
                      </a:r>
                      <a:r>
                        <a:rPr lang="pt-BR" sz="1600" dirty="0"/>
                        <a:t>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449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Caudal máximo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14m³/h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5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Potencia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2,5 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33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Capacidad del tanque de combustible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1,1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88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13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947769"/>
                  </a:ext>
                </a:extLst>
              </a:tr>
            </a:tbl>
          </a:graphicData>
        </a:graphic>
      </p:graphicFrame>
      <p:pic>
        <p:nvPicPr>
          <p:cNvPr id="2052" name="Picture 4" descr="http://support.husqvarna.com/static/info/DamImageProxy.ashx/view/1319123/H810-0906.jpg?ts=1506087625791">
            <a:extLst>
              <a:ext uri="{FF2B5EF4-FFF2-40B4-BE49-F238E27FC236}">
                <a16:creationId xmlns:a16="http://schemas.microsoft.com/office/drawing/2014/main" xmlns="" id="{81805017-81F2-4740-8783-1A8CB8824E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892077"/>
            <a:ext cx="3797300" cy="37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192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usqvarna_2012">
  <a:themeElements>
    <a:clrScheme name="hqbrand1">
      <a:dk1>
        <a:sysClr val="windowText" lastClr="000000"/>
      </a:dk1>
      <a:lt1>
        <a:sysClr val="window" lastClr="FFFFFF"/>
      </a:lt1>
      <a:dk2>
        <a:srgbClr val="D2D2D2"/>
      </a:dk2>
      <a:lt2>
        <a:srgbClr val="D2D2D2"/>
      </a:lt2>
      <a:accent1>
        <a:srgbClr val="273A60"/>
      </a:accent1>
      <a:accent2>
        <a:srgbClr val="595959"/>
      </a:accent2>
      <a:accent3>
        <a:srgbClr val="FF6600"/>
      </a:accent3>
      <a:accent4>
        <a:srgbClr val="C9C9C9"/>
      </a:accent4>
      <a:accent5>
        <a:srgbClr val="7F4B27"/>
      </a:accent5>
      <a:accent6>
        <a:srgbClr val="005A00"/>
      </a:accent6>
      <a:hlink>
        <a:srgbClr val="273A60"/>
      </a:hlink>
      <a:folHlink>
        <a:srgbClr val="595959"/>
      </a:folHlink>
    </a:clrScheme>
    <a:fontScheme name="husqvarna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175"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spcBef>
            <a:spcPts val="600"/>
          </a:spcBef>
          <a:defRPr dirty="0" err="1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Q Brand 1.8.potx" id="{BAC4E8AE-5822-4CC3-B143-F7F41C5A477D}" vid="{67272154-50FC-4C36-81A2-E01944BB8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hqbrand</Template>
  <TotalTime>0</TotalTime>
  <Words>296</Words>
  <Application>Microsoft Office PowerPoint</Application>
  <PresentationFormat>Presentación en pantalla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Husqvarna_2012</vt:lpstr>
      <vt:lpstr>Motobombas</vt:lpstr>
      <vt:lpstr>Contenido</vt:lpstr>
      <vt:lpstr>Aplicaciones</vt:lpstr>
      <vt:lpstr>Aplicaciones</vt:lpstr>
      <vt:lpstr>Aplicaciones</vt:lpstr>
      <vt:lpstr>Aplicaciones</vt:lpstr>
      <vt:lpstr>Diseño y selección</vt:lpstr>
      <vt:lpstr>Productos</vt:lpstr>
      <vt:lpstr>Productos</vt:lpstr>
      <vt:lpstr>Productos</vt:lpstr>
      <vt:lpstr>Productos</vt:lpstr>
      <vt:lpstr>Productos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2018-06-15T15:05:15Z</dcterms:created>
  <dcterms:modified xsi:type="dcterms:W3CDTF">2018-06-15T15:05:21Z</dcterms:modified>
</cp:coreProperties>
</file>